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5043" r:id="rId4"/>
    <p:sldId id="5044" r:id="rId5"/>
    <p:sldId id="5045" r:id="rId6"/>
    <p:sldId id="5046" r:id="rId7"/>
    <p:sldId id="5047" r:id="rId8"/>
    <p:sldId id="5048" r:id="rId9"/>
    <p:sldId id="5049" r:id="rId10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F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7"/>
    <p:restoredTop sz="95196"/>
  </p:normalViewPr>
  <p:slideViewPr>
    <p:cSldViewPr snapToGrid="0">
      <p:cViewPr varScale="1">
        <p:scale>
          <a:sx n="92" d="100"/>
          <a:sy n="92" d="100"/>
        </p:scale>
        <p:origin x="102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BE97F-8E7C-6242-A994-C3CAF0152472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5968-B2E7-604E-9961-9A0F9AC46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9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5968-B2E7-604E-9961-9A0F9AC46C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44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5968-B2E7-604E-9961-9A0F9AC46C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7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5968-B2E7-604E-9961-9A0F9AC46C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28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5968-B2E7-604E-9961-9A0F9AC46C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68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5968-B2E7-604E-9961-9A0F9AC46C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13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5968-B2E7-604E-9961-9A0F9AC46C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5968-B2E7-604E-9961-9A0F9AC46C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07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F5968-B2E7-604E-9961-9A0F9AC46C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6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7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5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3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74BBE5-3A53-B8DB-63FC-A88D75A41164}"/>
              </a:ext>
            </a:extLst>
          </p:cNvPr>
          <p:cNvSpPr/>
          <p:nvPr userDrawn="1"/>
        </p:nvSpPr>
        <p:spPr>
          <a:xfrm>
            <a:off x="9791700" y="6477000"/>
            <a:ext cx="4363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fld id="{7816E9E8-33E5-0548-99A5-69C1625451DC}" type="slidenum">
              <a:rPr lang="en-US" sz="1600" b="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‹#›</a:t>
            </a:fld>
            <a:endParaRPr lang="en-US" sz="1600" b="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88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lide Header Box and 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71959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40033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59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30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 Slide Header Box and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35636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1C7D968-0352-3C4E-AFCC-F582286509F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1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88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2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8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3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5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6"/>
            <a:ext cx="520779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8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365126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4AD2-D96E-4943-B7F9-8B38E9F88460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6356352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5339-F988-E24E-97F5-4A49DA7CF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79415" y="762000"/>
            <a:ext cx="94726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8778" y="76200"/>
            <a:ext cx="957897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6037" rIns="90487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224BD7-5943-3AF9-1360-96C8871164E4}"/>
              </a:ext>
            </a:extLst>
          </p:cNvPr>
          <p:cNvSpPr txBox="1"/>
          <p:nvPr userDrawn="1"/>
        </p:nvSpPr>
        <p:spPr>
          <a:xfrm>
            <a:off x="9791700" y="6443246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C1465AB-3692-D947-813F-205783DB4A28}" type="slidenum">
              <a:rPr lang="en-US" sz="1600" smtClean="0">
                <a:solidFill>
                  <a:schemeClr val="tx1"/>
                </a:solidFill>
              </a:rPr>
              <a:t>‹#›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331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  <p:hf sldNum="0" hdr="0" ftr="0" dt="0"/>
  <p:txStyles>
    <p:titleStyle>
      <a:lvl1pPr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charset="0"/>
          <a:ea typeface="ＭＳ Ｐゴシック" charset="0"/>
        </a:defRPr>
      </a:lvl2pPr>
      <a:lvl3pPr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charset="0"/>
          <a:ea typeface="ＭＳ Ｐゴシック" charset="0"/>
        </a:defRPr>
      </a:lvl3pPr>
      <a:lvl4pPr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charset="0"/>
          <a:ea typeface="ＭＳ Ｐゴシック" charset="0"/>
        </a:defRPr>
      </a:lvl4pPr>
      <a:lvl5pPr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l" defTabSz="9001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29A8-A209-CCA2-E0A3-3BA56E5C71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Slide Builds to Share for ACS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4394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8" y="76200"/>
            <a:ext cx="9578975" cy="58578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34FF26"/>
                </a:solidFill>
              </a:rPr>
              <a:t>domino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rgbClr val="00B4FF"/>
                </a:solidFill>
              </a:rPr>
              <a:t>HDDA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151" y="1371600"/>
            <a:ext cx="9144000" cy="3657600"/>
          </a:xfrm>
          <a:prstGeom prst="rect">
            <a:avLst/>
          </a:prstGeom>
          <a:ln w="76200">
            <a:solidFill>
              <a:srgbClr val="00B4FF"/>
            </a:solidFill>
          </a:ln>
        </p:spPr>
      </p:pic>
      <p:sp>
        <p:nvSpPr>
          <p:cNvPr id="4" name="Rectangle 3"/>
          <p:cNvSpPr/>
          <p:nvPr/>
        </p:nvSpPr>
        <p:spPr bwMode="auto">
          <a:xfrm>
            <a:off x="434977" y="1219200"/>
            <a:ext cx="9432924" cy="3962400"/>
          </a:xfrm>
          <a:prstGeom prst="rect">
            <a:avLst/>
          </a:prstGeom>
          <a:noFill/>
          <a:ln w="28575" cap="flat" cmpd="sng" algn="ctr">
            <a:solidFill>
              <a:srgbClr val="34FF2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14297" y="5791203"/>
            <a:ext cx="10439400" cy="810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6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The domino hexadehydro-Diels–Alder reaction transforms polyynes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C7F07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to benzynes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4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to naphthynes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to anthracynes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6FC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to tetracynes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4FF26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and beyond?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). Xiao, X.; Hoye, T. R.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Nature Chemistry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2018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10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, 838.</a:t>
            </a:r>
          </a:p>
        </p:txBody>
      </p:sp>
    </p:spTree>
    <p:extLst>
      <p:ext uri="{BB962C8B-B14F-4D97-AF65-F5344CB8AC3E}">
        <p14:creationId xmlns:p14="http://schemas.microsoft.com/office/powerpoint/2010/main" val="252929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8" y="76200"/>
            <a:ext cx="9578975" cy="585788"/>
          </a:xfrm>
        </p:spPr>
        <p:txBody>
          <a:bodyPr/>
          <a:lstStyle/>
          <a:p>
            <a:r>
              <a:rPr lang="en-US" dirty="0"/>
              <a:t>Tether length as a prelude</a:t>
            </a:r>
          </a:p>
        </p:txBody>
      </p:sp>
    </p:spTree>
    <p:extLst>
      <p:ext uri="{BB962C8B-B14F-4D97-AF65-F5344CB8AC3E}">
        <p14:creationId xmlns:p14="http://schemas.microsoft.com/office/powerpoint/2010/main" val="328319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8" y="76200"/>
            <a:ext cx="9578975" cy="585788"/>
          </a:xfrm>
        </p:spPr>
        <p:txBody>
          <a:bodyPr/>
          <a:lstStyle/>
          <a:p>
            <a:r>
              <a:rPr lang="en-US" dirty="0"/>
              <a:t>Tether length as a prelude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12700"/>
            <a:ext cx="9779000" cy="6819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3619501" y="990600"/>
            <a:ext cx="6248400" cy="556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74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8" y="76200"/>
            <a:ext cx="9578975" cy="585788"/>
          </a:xfrm>
        </p:spPr>
        <p:txBody>
          <a:bodyPr/>
          <a:lstStyle/>
          <a:p>
            <a:r>
              <a:rPr lang="en-US" dirty="0"/>
              <a:t>Tether length as a prelude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12700"/>
            <a:ext cx="9779000" cy="681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7429504" y="990600"/>
            <a:ext cx="2438400" cy="556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95301" y="990600"/>
            <a:ext cx="3352800" cy="5562600"/>
          </a:xfrm>
          <a:prstGeom prst="rect">
            <a:avLst/>
          </a:prstGeom>
          <a:solidFill>
            <a:schemeClr val="bg1">
              <a:alpha val="52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900" y="1828802"/>
            <a:ext cx="2857500" cy="3354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8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Benzocyclobutadienes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: An unusual mode of access reveals unusual modes of reactivity. </a:t>
            </a:r>
          </a:p>
          <a:p>
            <a:pPr marL="0" marR="0" lvl="0" indent="0" algn="ctr" defTabSz="914400" rtl="0" eaLnBrk="0" fontAlgn="base" latinLnBrk="0" hangingPunct="0">
              <a:lnSpc>
                <a:spcPts val="282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Xiao, X.; Woods, B. P.; Xiu, W.; Hoye, T. R.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Angew. Chem. Int. Ed.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2018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,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57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 charset="0"/>
                <a:ea typeface="ＭＳ Ｐゴシック" charset="0"/>
                <a:cs typeface="+mn-cs"/>
              </a:rPr>
              <a:t>, 9901–9905.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46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8" y="76200"/>
            <a:ext cx="9578975" cy="585788"/>
          </a:xfrm>
        </p:spPr>
        <p:txBody>
          <a:bodyPr/>
          <a:lstStyle/>
          <a:p>
            <a:r>
              <a:rPr lang="en-US" dirty="0"/>
              <a:t>Tether length as a prelude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12700"/>
            <a:ext cx="9779000" cy="6819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3314704" y="990600"/>
            <a:ext cx="3352800" cy="5562600"/>
          </a:xfrm>
          <a:prstGeom prst="rect">
            <a:avLst/>
          </a:prstGeom>
          <a:solidFill>
            <a:schemeClr val="bg1"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14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50800"/>
            <a:ext cx="9779000" cy="675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8" y="76200"/>
            <a:ext cx="9578975" cy="58578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34FF26"/>
                </a:solidFill>
              </a:rPr>
              <a:t>double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rgbClr val="00B4FF"/>
                </a:solidFill>
              </a:rPr>
              <a:t>HDDA</a:t>
            </a:r>
            <a:r>
              <a:rPr lang="en-US" dirty="0">
                <a:solidFill>
                  <a:schemeClr val="tx1"/>
                </a:solidFill>
              </a:rPr>
              <a:t> via a </a:t>
            </a:r>
            <a:r>
              <a:rPr lang="en-US" dirty="0">
                <a:solidFill>
                  <a:srgbClr val="FFFE0B"/>
                </a:solidFill>
              </a:rPr>
              <a:t>naphthyne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42904" y="4038600"/>
            <a:ext cx="9753600" cy="2667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8780" y="2805112"/>
            <a:ext cx="2438400" cy="2438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362700" y="2805112"/>
            <a:ext cx="3084512" cy="2438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04817" y="838200"/>
            <a:ext cx="9432924" cy="3048000"/>
          </a:xfrm>
          <a:prstGeom prst="rect">
            <a:avLst/>
          </a:prstGeom>
          <a:noFill/>
          <a:ln w="28575" cap="flat" cmpd="sng" algn="ctr">
            <a:solidFill>
              <a:srgbClr val="34FF2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39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50800"/>
            <a:ext cx="9779000" cy="675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8" y="76200"/>
            <a:ext cx="9578975" cy="58578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34FF26"/>
                </a:solidFill>
              </a:rPr>
              <a:t>double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rgbClr val="00B4FF"/>
                </a:solidFill>
              </a:rPr>
              <a:t>HDDA</a:t>
            </a:r>
            <a:r>
              <a:rPr lang="en-US" dirty="0">
                <a:solidFill>
                  <a:schemeClr val="tx1"/>
                </a:solidFill>
              </a:rPr>
              <a:t> via a </a:t>
            </a:r>
            <a:r>
              <a:rPr lang="en-US" dirty="0">
                <a:solidFill>
                  <a:srgbClr val="FFFE0B"/>
                </a:solidFill>
              </a:rPr>
              <a:t>naphthyne</a:t>
            </a:r>
          </a:p>
        </p:txBody>
      </p:sp>
    </p:spTree>
    <p:extLst>
      <p:ext uri="{BB962C8B-B14F-4D97-AF65-F5344CB8AC3E}">
        <p14:creationId xmlns:p14="http://schemas.microsoft.com/office/powerpoint/2010/main" val="370416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yePPointTemplate">
  <a:themeElements>
    <a:clrScheme name="Custom 17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FF6600"/>
      </a:accent2>
      <a:accent3>
        <a:srgbClr val="AAAAAA"/>
      </a:accent3>
      <a:accent4>
        <a:srgbClr val="DADADA"/>
      </a:accent4>
      <a:accent5>
        <a:srgbClr val="800040"/>
      </a:accent5>
      <a:accent6>
        <a:srgbClr val="E75C00"/>
      </a:accent6>
      <a:hlink>
        <a:srgbClr val="FF3FFF"/>
      </a:hlink>
      <a:folHlink>
        <a:srgbClr val="007FFF"/>
      </a:folHlink>
    </a:clrScheme>
    <a:fontScheme name="HoyePPointTemplate">
      <a:majorFont>
        <a:latin typeface="Helvetic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rgbClr val="00FF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FF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HoyePPointTemplate 1">
        <a:dk1>
          <a:srgbClr val="33CC33"/>
        </a:dk1>
        <a:lt1>
          <a:srgbClr val="FFFFFF"/>
        </a:lt1>
        <a:dk2>
          <a:srgbClr val="000000"/>
        </a:dk2>
        <a:lt2>
          <a:srgbClr val="FFFFFF"/>
        </a:lt2>
        <a:accent1>
          <a:srgbClr val="FFFF33"/>
        </a:accent1>
        <a:accent2>
          <a:srgbClr val="FF6600"/>
        </a:accent2>
        <a:accent3>
          <a:srgbClr val="AAAAAA"/>
        </a:accent3>
        <a:accent4>
          <a:srgbClr val="DADADA"/>
        </a:accent4>
        <a:accent5>
          <a:srgbClr val="FFFFAD"/>
        </a:accent5>
        <a:accent6>
          <a:srgbClr val="E75C00"/>
        </a:accent6>
        <a:hlink>
          <a:srgbClr val="FF00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7">
    <a:dk1>
      <a:srgbClr val="FFFFFF"/>
    </a:dk1>
    <a:lt1>
      <a:srgbClr val="FFFFFF"/>
    </a:lt1>
    <a:dk2>
      <a:srgbClr val="000000"/>
    </a:dk2>
    <a:lt2>
      <a:srgbClr val="FFFFFF"/>
    </a:lt2>
    <a:accent1>
      <a:srgbClr val="FFFF00"/>
    </a:accent1>
    <a:accent2>
      <a:srgbClr val="FF6600"/>
    </a:accent2>
    <a:accent3>
      <a:srgbClr val="AAAAAA"/>
    </a:accent3>
    <a:accent4>
      <a:srgbClr val="DADADA"/>
    </a:accent4>
    <a:accent5>
      <a:srgbClr val="800040"/>
    </a:accent5>
    <a:accent6>
      <a:srgbClr val="E75C00"/>
    </a:accent6>
    <a:hlink>
      <a:srgbClr val="FF3FFF"/>
    </a:hlink>
    <a:folHlink>
      <a:srgbClr val="007FFF"/>
    </a:folHlink>
  </a:clrScheme>
</a:themeOverride>
</file>

<file path=ppt/theme/themeOverride2.xml><?xml version="1.0" encoding="utf-8"?>
<a:themeOverride xmlns:a="http://schemas.openxmlformats.org/drawingml/2006/main">
  <a:clrScheme name="Custom 17">
    <a:dk1>
      <a:srgbClr val="FFFFFF"/>
    </a:dk1>
    <a:lt1>
      <a:srgbClr val="FFFFFF"/>
    </a:lt1>
    <a:dk2>
      <a:srgbClr val="000000"/>
    </a:dk2>
    <a:lt2>
      <a:srgbClr val="FFFFFF"/>
    </a:lt2>
    <a:accent1>
      <a:srgbClr val="FFFF00"/>
    </a:accent1>
    <a:accent2>
      <a:srgbClr val="FF6600"/>
    </a:accent2>
    <a:accent3>
      <a:srgbClr val="AAAAAA"/>
    </a:accent3>
    <a:accent4>
      <a:srgbClr val="DADADA"/>
    </a:accent4>
    <a:accent5>
      <a:srgbClr val="800040"/>
    </a:accent5>
    <a:accent6>
      <a:srgbClr val="E75C00"/>
    </a:accent6>
    <a:hlink>
      <a:srgbClr val="FF3FFF"/>
    </a:hlink>
    <a:folHlink>
      <a:srgbClr val="007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</TotalTime>
  <Words>134</Words>
  <Application>Microsoft Macintosh PowerPoint</Application>
  <PresentationFormat>35mm Slides</PresentationFormat>
  <Paragraphs>19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Times</vt:lpstr>
      <vt:lpstr>Office Theme</vt:lpstr>
      <vt:lpstr>HoyePPointTemplate</vt:lpstr>
      <vt:lpstr>Tips for Slide Builds to Share for ACS Presentation</vt:lpstr>
      <vt:lpstr>The domino-HDDA</vt:lpstr>
      <vt:lpstr>Tether length as a prelude</vt:lpstr>
      <vt:lpstr>Tether length as a prelude</vt:lpstr>
      <vt:lpstr>Tether length as a prelude</vt:lpstr>
      <vt:lpstr>Tether length as a prelude</vt:lpstr>
      <vt:lpstr>The double-HDDA via a naphthyne</vt:lpstr>
      <vt:lpstr>The double-HDDA via a naphthyne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Slide Builds to share as ACS Presentation Tips</dc:title>
  <dc:creator>Thomas R Hoye</dc:creator>
  <cp:lastModifiedBy>Thomas R Hoye</cp:lastModifiedBy>
  <cp:revision>3</cp:revision>
  <dcterms:created xsi:type="dcterms:W3CDTF">2023-10-30T13:34:17Z</dcterms:created>
  <dcterms:modified xsi:type="dcterms:W3CDTF">2023-10-31T02:11:17Z</dcterms:modified>
</cp:coreProperties>
</file>